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p:scale>
          <a:sx n="118" d="100"/>
          <a:sy n="118" d="100"/>
        </p:scale>
        <p:origin x="1260" y="-2766"/>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2024/5/20</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t>氏名</a:t>
            </a:r>
            <a:r>
              <a:rPr kumimoji="1" lang="en-US" altLang="ja-JP" sz="1200"/>
              <a:t>:</a:t>
            </a:r>
            <a:r>
              <a:rPr kumimoji="1" lang="ja-JP" altLang="en-US" sz="1200"/>
              <a:t>　　　　　　　　　　　　　　</a:t>
            </a:r>
            <a:r>
              <a:rPr kumimoji="1" lang="en-US" altLang="ja-JP" sz="1200"/>
              <a:t>TEL:</a:t>
            </a:r>
            <a:r>
              <a:rPr kumimoji="1" lang="ja-JP" altLang="en-US" sz="1200"/>
              <a:t>　　　　　　　　　　　　　　お支払方法</a:t>
            </a:r>
            <a:r>
              <a:rPr lang="ja-JP" altLang="en-US" sz="1200"/>
              <a:t>（</a:t>
            </a:r>
            <a:r>
              <a:rPr lang="en-US" altLang="ja-JP" sz="1200"/>
              <a:t>○</a:t>
            </a:r>
            <a:r>
              <a:rPr lang="ja-JP" altLang="en-US" sz="1200"/>
              <a:t>で囲む）　</a:t>
            </a:r>
            <a:r>
              <a:rPr lang="en-US" altLang="ja-JP" sz="1200"/>
              <a:t> </a:t>
            </a:r>
            <a:r>
              <a:rPr lang="ja-JP" altLang="en-US" sz="1200"/>
              <a:t>校費・私費</a:t>
            </a:r>
            <a:r>
              <a:rPr kumimoji="1" lang="en-US" altLang="ja-JP" sz="1200"/>
              <a:t> </a:t>
            </a:r>
            <a:r>
              <a:rPr kumimoji="1" lang="ja-JP" altLang="en-US" sz="120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462091" y="951803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kumimoji="1" lang="en-US" altLang="ja-JP" sz="1000" dirty="0"/>
              <a:t>5</a:t>
            </a:r>
            <a:r>
              <a:rPr kumimoji="1" lang="ja-JP" altLang="en-US" sz="1000" dirty="0"/>
              <a:t>月</a:t>
            </a:r>
            <a:r>
              <a:rPr kumimoji="1" lang="en-US" altLang="ja-JP" sz="1000" dirty="0"/>
              <a:t>20</a:t>
            </a:r>
            <a:r>
              <a:rPr kumimoji="1" lang="ja-JP" altLang="en-US" sz="1000" dirty="0"/>
              <a:t>日</a:t>
            </a:r>
          </a:p>
        </p:txBody>
      </p:sp>
      <p:sp>
        <p:nvSpPr>
          <p:cNvPr id="15" name="テキスト ボックス 19"/>
          <p:cNvSpPr txBox="1"/>
          <p:nvPr/>
        </p:nvSpPr>
        <p:spPr>
          <a:xfrm>
            <a:off x="359504" y="860757"/>
            <a:ext cx="6015197" cy="1015663"/>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r>
              <a:rPr lang="en-US" altLang="ja-JP" sz="3000" b="1" dirty="0">
                <a:latin typeface="ＭＳ Ｐゴシック" panose="020B0600070205080204" pitchFamily="50" charset="-128"/>
                <a:ea typeface="ＭＳ Ｐゴシック" panose="020B0600070205080204" pitchFamily="50" charset="-128"/>
              </a:rPr>
              <a:t>The Chicago Manual of Style </a:t>
            </a:r>
          </a:p>
          <a:p>
            <a:pPr algn="ctr"/>
            <a:r>
              <a:rPr lang="en-US" altLang="ja-JP" sz="3000" b="1" dirty="0">
                <a:latin typeface="ＭＳ Ｐゴシック" panose="020B0600070205080204" pitchFamily="50" charset="-128"/>
                <a:ea typeface="ＭＳ Ｐゴシック" panose="020B0600070205080204" pitchFamily="50" charset="-128"/>
              </a:rPr>
              <a:t>18th ed.</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a:solidFill>
                  <a:srgbClr val="FF0000"/>
                </a:solidFill>
                <a:latin typeface="+mj-ea"/>
                <a:ea typeface="+mj-ea"/>
                <a:cs typeface="ヒラギノ角ゴ Std W8"/>
              </a:rPr>
              <a:t>＊海外からの仕入れのため為替レートの変動により価格は変動します。</a:t>
            </a:r>
            <a:endParaRPr lang="en-US" altLang="ja-JP" sz="1400">
              <a:solidFill>
                <a:srgbClr val="FF0000"/>
              </a:solidFill>
              <a:latin typeface="+mj-ea"/>
              <a:ea typeface="+mj-ea"/>
              <a:cs typeface="ヒラギノ角ゴ Std W8"/>
            </a:endParaRPr>
          </a:p>
        </p:txBody>
      </p:sp>
      <p:sp>
        <p:nvSpPr>
          <p:cNvPr id="21" name="テキスト ボックス 20"/>
          <p:cNvSpPr txBox="1"/>
          <p:nvPr/>
        </p:nvSpPr>
        <p:spPr>
          <a:xfrm>
            <a:off x="188983" y="4894973"/>
            <a:ext cx="2090500" cy="1384995"/>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l" rtl="0" fontAlgn="base"/>
            <a:r>
              <a:rPr lang="ja-JP" altLang="en-US" sz="1200" b="0" i="0" u="none" strike="noStrike" dirty="0">
                <a:solidFill>
                  <a:srgbClr val="000000"/>
                </a:solidFill>
                <a:effectLst/>
                <a:latin typeface="Meiryo UI" panose="020B0604030504040204" pitchFamily="50" charset="-128"/>
                <a:ea typeface="ＭＳ Ｐ明朝" panose="02020600040205080304" pitchFamily="18" charset="-128"/>
              </a:rPr>
              <a:t>●著者：</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The University of Chicago Press Editorial Staff</a:t>
            </a:r>
          </a:p>
          <a:p>
            <a:pPr algn="l" rtl="0" fontAlgn="base"/>
            <a:r>
              <a:rPr lang="ja-JP" altLang="ja-JP" sz="1200" b="0" i="0" u="none" strike="noStrike" dirty="0">
                <a:solidFill>
                  <a:srgbClr val="000000"/>
                </a:solidFill>
                <a:effectLst/>
                <a:latin typeface="Meiryo UI" panose="020B0604030504040204" pitchFamily="50" charset="-128"/>
                <a:ea typeface="ＭＳ Ｐ明朝" panose="02020600040205080304" pitchFamily="18" charset="-128"/>
              </a:rPr>
              <a:t>●</a:t>
            </a:r>
            <a:r>
              <a:rPr lang="ja-JP" altLang="en-US" sz="1200" dirty="0">
                <a:solidFill>
                  <a:srgbClr val="000000"/>
                </a:solidFill>
                <a:latin typeface="ＭＳ Ｐ明朝" panose="02020600040205080304" pitchFamily="18" charset="-128"/>
                <a:ea typeface="ＭＳ Ｐ明朝" panose="02020600040205080304" pitchFamily="18" charset="-128"/>
              </a:rPr>
              <a:t>出版社</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 2024</a:t>
            </a:r>
            <a:r>
              <a:rPr lang="ja-JP" altLang="en-US" sz="1200" b="0"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9</a:t>
            </a:r>
            <a:r>
              <a:rPr lang="ja-JP" altLang="en-US" sz="1200" b="0" i="0" u="none" strike="noStrike" dirty="0">
                <a:solidFill>
                  <a:srgbClr val="000000"/>
                </a:solidFill>
                <a:effectLst/>
                <a:latin typeface="ＭＳ Ｐ明朝" panose="02020600040205080304" pitchFamily="18" charset="-128"/>
                <a:ea typeface="ＭＳ Ｐ明朝" panose="02020600040205080304" pitchFamily="18" charset="-128"/>
              </a:rPr>
              <a:t>月</a:t>
            </a:r>
            <a:endPar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ISBN</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978-0-226-81797-2</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 hardcover/1200P.</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●刊行：</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2024</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200" dirty="0">
                <a:solidFill>
                  <a:srgbClr val="000000"/>
                </a:solidFill>
                <a:latin typeface="ＭＳ Ｐ明朝" panose="02020600040205080304" pitchFamily="18" charset="-128"/>
                <a:ea typeface="ＭＳ Ｐ明朝" panose="02020600040205080304" pitchFamily="18" charset="-128"/>
              </a:rPr>
              <a:t>9</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200" b="0" i="0" dirty="0">
                <a:solidFill>
                  <a:srgbClr val="000000"/>
                </a:solidFill>
                <a:effectLst/>
                <a:latin typeface="ＭＳ Ｐ明朝" panose="02020600040205080304" pitchFamily="18" charset="-128"/>
                <a:ea typeface="ＭＳ Ｐ明朝" panose="02020600040205080304" pitchFamily="18" charset="-128"/>
              </a:rPr>
              <a:t>​</a:t>
            </a:r>
          </a:p>
          <a:p>
            <a:pPr algn="l" rtl="0" fontAlgn="base"/>
            <a:r>
              <a:rPr lang="en-US" altLang="ja-JP" sz="1200" b="0" i="0" dirty="0">
                <a:solidFill>
                  <a:srgbClr val="000000"/>
                </a:solidFill>
                <a:effectLst/>
                <a:latin typeface="ＭＳ Ｐ明朝" panose="02020600040205080304" pitchFamily="18" charset="-128"/>
                <a:ea typeface="ＭＳ Ｐ明朝" panose="02020600040205080304" pitchFamily="18" charset="-128"/>
              </a:rPr>
              <a:t>​</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●分野：</a:t>
            </a:r>
            <a:r>
              <a:rPr lang="ja-JP" altLang="en-US" sz="1200" dirty="0">
                <a:solidFill>
                  <a:srgbClr val="000000"/>
                </a:solidFill>
                <a:latin typeface="ＭＳ Ｐ明朝" panose="02020600040205080304" pitchFamily="18" charset="-128"/>
                <a:ea typeface="ＭＳ Ｐ明朝" panose="02020600040205080304" pitchFamily="18" charset="-128"/>
              </a:rPr>
              <a:t>書誌出版</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a:t>研究費・科研費でのご購入は生協が便利で安心！</a:t>
            </a:r>
            <a:endParaRPr kumimoji="1" lang="ja-JP" altLang="en-US" sz="160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48895" y="7547400"/>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7088" y="7932476"/>
            <a:ext cx="6858000" cy="292388"/>
          </a:xfrm>
          <a:prstGeom prst="rect">
            <a:avLst/>
          </a:prstGeom>
          <a:noFill/>
        </p:spPr>
        <p:txBody>
          <a:bodyPr wrap="square" rtlCol="0">
            <a:spAutoFit/>
          </a:bodyPr>
          <a:lstStyle/>
          <a:p>
            <a:pPr algn="ctr"/>
            <a:r>
              <a:rPr lang="en-US" altLang="ja-JP" sz="1300" b="1" dirty="0">
                <a:latin typeface="+mj-ea"/>
                <a:ea typeface="+mj-ea"/>
                <a:cs typeface="ヒラギノ角ゴ Pro W6"/>
              </a:rPr>
              <a:t>The Chicago Manual of Style 18th ed.</a:t>
            </a:r>
            <a:r>
              <a:rPr lang="ja-JP" altLang="en-US" sz="1300" b="1" dirty="0">
                <a:latin typeface="+mj-ea"/>
                <a:ea typeface="+mj-ea"/>
                <a:cs typeface="ヒラギノ角ゴ Pro W6"/>
              </a:rPr>
              <a:t>　　　　　　　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pic>
        <p:nvPicPr>
          <p:cNvPr id="28" name="図 27">
            <a:extLst>
              <a:ext uri="{FF2B5EF4-FFF2-40B4-BE49-F238E27FC236}">
                <a16:creationId xmlns:a16="http://schemas.microsoft.com/office/drawing/2014/main" id="{0CD9ACEC-B9F3-5DE8-9C65-15185571ED3A}"/>
              </a:ext>
            </a:extLst>
          </p:cNvPr>
          <p:cNvPicPr>
            <a:picLocks noChangeAspect="1"/>
          </p:cNvPicPr>
          <p:nvPr/>
        </p:nvPicPr>
        <p:blipFill>
          <a:blip r:embed="rId4"/>
          <a:stretch>
            <a:fillRect/>
          </a:stretch>
        </p:blipFill>
        <p:spPr>
          <a:xfrm>
            <a:off x="256639" y="9244025"/>
            <a:ext cx="518205" cy="512108"/>
          </a:xfrm>
          <a:prstGeom prst="rect">
            <a:avLst/>
          </a:prstGeom>
        </p:spPr>
      </p:pic>
      <p:sp>
        <p:nvSpPr>
          <p:cNvPr id="29" name="テキスト ボックス 28">
            <a:extLst>
              <a:ext uri="{FF2B5EF4-FFF2-40B4-BE49-F238E27FC236}">
                <a16:creationId xmlns:a16="http://schemas.microsoft.com/office/drawing/2014/main" id="{90E5AA8B-AFD6-5741-F057-3415748BEDC3}"/>
              </a:ext>
            </a:extLst>
          </p:cNvPr>
          <p:cNvSpPr txBox="1"/>
          <p:nvPr/>
        </p:nvSpPr>
        <p:spPr>
          <a:xfrm>
            <a:off x="889126" y="9255099"/>
            <a:ext cx="1494320" cy="215444"/>
          </a:xfrm>
          <a:prstGeom prst="rect">
            <a:avLst/>
          </a:prstGeom>
          <a:noFill/>
        </p:spPr>
        <p:txBody>
          <a:bodyPr wrap="none" rtlCol="0">
            <a:spAutoFit/>
          </a:bodyPr>
          <a:lstStyle/>
          <a:p>
            <a:r>
              <a:rPr kumimoji="1" lang="ja-JP" altLang="en-US" sz="800"/>
              <a:t>大学生協洋書オンラインストア</a:t>
            </a:r>
          </a:p>
        </p:txBody>
      </p:sp>
      <p:sp>
        <p:nvSpPr>
          <p:cNvPr id="30" name="テキスト ボックス 29">
            <a:extLst>
              <a:ext uri="{FF2B5EF4-FFF2-40B4-BE49-F238E27FC236}">
                <a16:creationId xmlns:a16="http://schemas.microsoft.com/office/drawing/2014/main" id="{762491D4-90CE-C20A-7A2E-2CB4B9CC373A}"/>
              </a:ext>
            </a:extLst>
          </p:cNvPr>
          <p:cNvSpPr txBox="1"/>
          <p:nvPr/>
        </p:nvSpPr>
        <p:spPr>
          <a:xfrm>
            <a:off x="774844" y="9500079"/>
            <a:ext cx="1826141" cy="215444"/>
          </a:xfrm>
          <a:prstGeom prst="rect">
            <a:avLst/>
          </a:prstGeom>
          <a:noFill/>
        </p:spPr>
        <p:txBody>
          <a:bodyPr wrap="none" rtlCol="0">
            <a:spAutoFit/>
          </a:bodyPr>
          <a:lstStyle/>
          <a:p>
            <a:r>
              <a:rPr kumimoji="1" lang="en-US" altLang="ja-JP" sz="800">
                <a:latin typeface="+mn-ea"/>
              </a:rPr>
              <a:t>https://yosho.univcoop.jp/BookShop/</a:t>
            </a:r>
            <a:endParaRPr kumimoji="1" lang="ja-JP" altLang="en-US" sz="80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404284" y="1561927"/>
            <a:ext cx="1384388"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a:t>
            </a:r>
            <a:endParaRPr kumimoji="1" lang="en-US" altLang="ja-JP" sz="600" dirty="0">
              <a:latin typeface="ＭＳ Ｐゴシック"/>
              <a:ea typeface="ＭＳ Ｐゴシック"/>
            </a:endParaRPr>
          </a:p>
          <a:p>
            <a:r>
              <a:rPr kumimoji="1" lang="ja-JP" altLang="en-US" sz="600" dirty="0">
                <a:latin typeface="ＭＳ Ｐゴシック"/>
                <a:ea typeface="ＭＳ Ｐゴシック"/>
              </a:rPr>
              <a:t>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sp>
        <p:nvSpPr>
          <p:cNvPr id="2" name="テキスト ボックス 2">
            <a:extLst>
              <a:ext uri="{FF2B5EF4-FFF2-40B4-BE49-F238E27FC236}">
                <a16:creationId xmlns:a16="http://schemas.microsoft.com/office/drawing/2014/main" id="{7144EE48-32B8-4FA3-4277-09B583BA0BAA}"/>
              </a:ext>
            </a:extLst>
          </p:cNvPr>
          <p:cNvSpPr txBox="1">
            <a:spLocks noChangeArrowheads="1"/>
          </p:cNvSpPr>
          <p:nvPr/>
        </p:nvSpPr>
        <p:spPr bwMode="auto">
          <a:xfrm>
            <a:off x="108094" y="212687"/>
            <a:ext cx="6518019" cy="702128"/>
          </a:xfrm>
          <a:prstGeom prst="rect">
            <a:avLst/>
          </a:prstGeom>
          <a:solidFill>
            <a:srgbClr val="0070C0"/>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1800" b="1" dirty="0">
                <a:solidFill>
                  <a:srgbClr val="FFFFFF"/>
                </a:solidFill>
                <a:latin typeface="ヒラギノ角ゴ Pro W6" charset="0"/>
                <a:ea typeface="ヒラギノ角ゴ Pro W6" charset="0"/>
              </a:rPr>
              <a:t>New Humanities </a:t>
            </a:r>
            <a:r>
              <a:rPr kumimoji="1" lang="en-US" altLang="ja-JP" sz="1800" b="1" i="0" u="none" strike="noStrike" cap="none" normalizeH="0" baseline="0" dirty="0">
                <a:ln>
                  <a:noFill/>
                </a:ln>
                <a:solidFill>
                  <a:srgbClr val="FFFFFF"/>
                </a:solidFill>
                <a:effectLst/>
                <a:latin typeface="ヒラギノ角ゴ Pro W6" charset="0"/>
                <a:ea typeface="ヒラギノ角ゴ Pro W6" charset="0"/>
              </a:rPr>
              <a:t>Book Information from UNIV. CO-OP</a:t>
            </a:r>
          </a:p>
        </p:txBody>
      </p:sp>
      <p:sp>
        <p:nvSpPr>
          <p:cNvPr id="9" name="テキスト ボックス 8">
            <a:extLst>
              <a:ext uri="{FF2B5EF4-FFF2-40B4-BE49-F238E27FC236}">
                <a16:creationId xmlns:a16="http://schemas.microsoft.com/office/drawing/2014/main" id="{8AA92821-8ED6-965D-661C-07A9F822AA0D}"/>
              </a:ext>
            </a:extLst>
          </p:cNvPr>
          <p:cNvSpPr txBox="1"/>
          <p:nvPr/>
        </p:nvSpPr>
        <p:spPr>
          <a:xfrm>
            <a:off x="3264293" y="1863039"/>
            <a:ext cx="3469460" cy="4131900"/>
          </a:xfrm>
          <a:prstGeom prst="rect">
            <a:avLst/>
          </a:prstGeom>
          <a:noFill/>
        </p:spPr>
        <p:txBody>
          <a:bodyPr wrap="square">
            <a:spAutoFit/>
          </a:bodyPr>
          <a:lstStyle/>
          <a:p>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シカゴマニュアル・オブ・スタイル</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は文体、用法、文法に定評のあるガイドです。確かな情報と決定的なアドバイスを提供する必携の一冊です。 前版の第</a:t>
            </a:r>
            <a:r>
              <a:rPr lang="en-US" altLang="ja-JP" sz="1050" dirty="0">
                <a:latin typeface="ＭＳ Ｐ明朝" panose="02020600040205080304" pitchFamily="18" charset="-128"/>
                <a:ea typeface="ＭＳ Ｐ明朝" panose="02020600040205080304" pitchFamily="18" charset="-128"/>
              </a:rPr>
              <a:t>17</a:t>
            </a:r>
            <a:r>
              <a:rPr lang="ja-JP" altLang="en-US" sz="1050" dirty="0">
                <a:latin typeface="ＭＳ Ｐ明朝" panose="02020600040205080304" pitchFamily="18" charset="-128"/>
                <a:ea typeface="ＭＳ Ｐ明朝" panose="02020600040205080304" pitchFamily="18" charset="-128"/>
              </a:rPr>
              <a:t>版が</a:t>
            </a:r>
            <a:r>
              <a:rPr lang="en-US" altLang="ja-JP" sz="1050" dirty="0">
                <a:latin typeface="ＭＳ Ｐ明朝" panose="02020600040205080304" pitchFamily="18" charset="-128"/>
                <a:ea typeface="ＭＳ Ｐ明朝" panose="02020600040205080304" pitchFamily="18" charset="-128"/>
              </a:rPr>
              <a:t>2017</a:t>
            </a:r>
            <a:r>
              <a:rPr lang="ja-JP" altLang="en-US" sz="1050" dirty="0">
                <a:latin typeface="ＭＳ Ｐ明朝" panose="02020600040205080304" pitchFamily="18" charset="-128"/>
                <a:ea typeface="ＭＳ Ｐ明朝" panose="02020600040205080304" pitchFamily="18" charset="-128"/>
              </a:rPr>
              <a:t>年に刊行されて以来、多くの出来事がありました。世界は変貌し、本マニュアルもそれに対応してきました。第</a:t>
            </a:r>
            <a:r>
              <a:rPr lang="en-US" altLang="ja-JP" sz="1050" dirty="0">
                <a:latin typeface="ＭＳ Ｐ明朝" panose="02020600040205080304" pitchFamily="18" charset="-128"/>
                <a:ea typeface="ＭＳ Ｐ明朝" panose="02020600040205080304" pitchFamily="18" charset="-128"/>
              </a:rPr>
              <a:t>18</a:t>
            </a:r>
            <a:r>
              <a:rPr lang="ja-JP" altLang="en-US" sz="1050" dirty="0">
                <a:latin typeface="ＭＳ Ｐ明朝" panose="02020600040205080304" pitchFamily="18" charset="-128"/>
                <a:ea typeface="ＭＳ Ｐ明朝" panose="02020600040205080304" pitchFamily="18" charset="-128"/>
              </a:rPr>
              <a:t>版となる本書は、ライター、編集者、出版社のための古典的なガイドとして、この</a:t>
            </a:r>
            <a:r>
              <a:rPr lang="en-US" altLang="ja-JP" sz="1050" dirty="0">
                <a:latin typeface="ＭＳ Ｐ明朝" panose="02020600040205080304" pitchFamily="18" charset="-128"/>
                <a:ea typeface="ＭＳ Ｐ明朝" panose="02020600040205080304" pitchFamily="18" charset="-128"/>
              </a:rPr>
              <a:t>20</a:t>
            </a:r>
            <a:r>
              <a:rPr lang="ja-JP" altLang="en-US" sz="1050" dirty="0">
                <a:latin typeface="ＭＳ Ｐ明朝" panose="02020600040205080304" pitchFamily="18" charset="-128"/>
                <a:ea typeface="ＭＳ Ｐ明朝" panose="02020600040205080304" pitchFamily="18" charset="-128"/>
              </a:rPr>
              <a:t>年間で最も大規模な改訂がされています。 主な変更点としては、全ての章が多様性とアクセシビリティを念頭に再検討され、代名詞の使用と包括的な表現の更新と範囲の拡大、大文字の表記に関するガイドラインの改訂、より幅広い用例、先住民族の言語、障害者が参考文献を利用しやすくするためのアドバイスの拡充などが挙げられます。従来のマニュアルではノンフィクション作品に重点を置いてましたが、句読点や会話などのトピックについては、フィクションや他の創作ジャンルにも範囲を広げ、自費出版作家のニーズにも広く配慮しています。 　引用部分は、初心者にも経験者にも役立つように再編纂され、数学を編集するための主要な概念は、ジェネラリストにとって最も役立つ章に統合されています。また、オープンアクセス出版モデルから</a:t>
            </a:r>
            <a:r>
              <a:rPr lang="en-US" altLang="ja-JP" sz="1050" dirty="0">
                <a:latin typeface="ＭＳ Ｐ明朝" panose="02020600040205080304" pitchFamily="18" charset="-128"/>
                <a:ea typeface="ＭＳ Ｐ明朝" panose="02020600040205080304" pitchFamily="18" charset="-128"/>
              </a:rPr>
              <a:t>AI</a:t>
            </a:r>
            <a:r>
              <a:rPr lang="ja-JP" altLang="en-US" sz="1050" dirty="0">
                <a:latin typeface="ＭＳ Ｐ明朝" panose="02020600040205080304" pitchFamily="18" charset="-128"/>
                <a:ea typeface="ＭＳ Ｐ明朝" panose="02020600040205080304" pitchFamily="18" charset="-128"/>
              </a:rPr>
              <a:t>まで、進化するテクノロジーも随所で取り上げています。そして当然のことながら、マニュアルの推奨事項を、より実際の使用状況に近づけることを目的とした変更など、よく知られたルールに対して熟考された更新がいくつも行われています。職種を越えた出版業界のプロフェッショナルをはじめ、文筆業に必携のレファレンスです。</a:t>
            </a:r>
          </a:p>
        </p:txBody>
      </p:sp>
      <p:pic>
        <p:nvPicPr>
          <p:cNvPr id="17" name="図 16">
            <a:extLst>
              <a:ext uri="{FF2B5EF4-FFF2-40B4-BE49-F238E27FC236}">
                <a16:creationId xmlns:a16="http://schemas.microsoft.com/office/drawing/2014/main" id="{A1E0E8B7-9B80-E242-5FAF-9973AC990292}"/>
              </a:ext>
            </a:extLst>
          </p:cNvPr>
          <p:cNvPicPr>
            <a:picLocks noChangeAspect="1"/>
          </p:cNvPicPr>
          <p:nvPr/>
        </p:nvPicPr>
        <p:blipFill>
          <a:blip r:embed="rId5"/>
          <a:stretch>
            <a:fillRect/>
          </a:stretch>
        </p:blipFill>
        <p:spPr>
          <a:xfrm>
            <a:off x="541115" y="2632884"/>
            <a:ext cx="1283639" cy="193804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 name="テキスト ボックス 17">
            <a:extLst>
              <a:ext uri="{FF2B5EF4-FFF2-40B4-BE49-F238E27FC236}">
                <a16:creationId xmlns:a16="http://schemas.microsoft.com/office/drawing/2014/main" id="{BD636F42-AE3C-CD58-5AFD-4B1C306E9E98}"/>
              </a:ext>
            </a:extLst>
          </p:cNvPr>
          <p:cNvSpPr txBox="1"/>
          <p:nvPr/>
        </p:nvSpPr>
        <p:spPr>
          <a:xfrm>
            <a:off x="515741" y="1953713"/>
            <a:ext cx="1231427" cy="646331"/>
          </a:xfrm>
          <a:prstGeom prst="rect">
            <a:avLst/>
          </a:prstGeom>
          <a:noFill/>
        </p:spPr>
        <p:txBody>
          <a:bodyPr wrap="none" rtlCol="0">
            <a:spAutoFit/>
          </a:bodyPr>
          <a:lstStyle/>
          <a:p>
            <a:r>
              <a:rPr kumimoji="1" lang="en-US" altLang="ja-JP" b="1" dirty="0">
                <a:solidFill>
                  <a:srgbClr val="FF0000"/>
                </a:solidFill>
                <a:latin typeface="+mn-ea"/>
              </a:rPr>
              <a:t>2024</a:t>
            </a:r>
            <a:r>
              <a:rPr kumimoji="1" lang="ja-JP" altLang="en-US" b="1" dirty="0">
                <a:solidFill>
                  <a:srgbClr val="FF0000"/>
                </a:solidFill>
                <a:latin typeface="+mn-ea"/>
              </a:rPr>
              <a:t>年</a:t>
            </a:r>
            <a:r>
              <a:rPr kumimoji="1" lang="en-US" altLang="ja-JP" b="1" dirty="0">
                <a:solidFill>
                  <a:srgbClr val="FF0000"/>
                </a:solidFill>
                <a:latin typeface="+mn-ea"/>
              </a:rPr>
              <a:t>9</a:t>
            </a:r>
            <a:r>
              <a:rPr kumimoji="1" lang="ja-JP" altLang="en-US" b="1" dirty="0">
                <a:solidFill>
                  <a:srgbClr val="FF0000"/>
                </a:solidFill>
                <a:latin typeface="+mn-ea"/>
              </a:rPr>
              <a:t>月</a:t>
            </a:r>
            <a:endParaRPr kumimoji="1" lang="en-US" altLang="ja-JP" b="1" dirty="0">
              <a:solidFill>
                <a:srgbClr val="FF0000"/>
              </a:solidFill>
              <a:latin typeface="+mn-ea"/>
            </a:endParaRPr>
          </a:p>
          <a:p>
            <a:r>
              <a:rPr kumimoji="1" lang="ja-JP" altLang="en-US" b="1" dirty="0">
                <a:solidFill>
                  <a:srgbClr val="FF0000"/>
                </a:solidFill>
                <a:latin typeface="+mn-ea"/>
              </a:rPr>
              <a:t>刊行予定</a:t>
            </a:r>
          </a:p>
        </p:txBody>
      </p:sp>
      <p:pic>
        <p:nvPicPr>
          <p:cNvPr id="20" name="図 19">
            <a:extLst>
              <a:ext uri="{FF2B5EF4-FFF2-40B4-BE49-F238E27FC236}">
                <a16:creationId xmlns:a16="http://schemas.microsoft.com/office/drawing/2014/main" id="{FEA0A422-5471-69A6-149E-5B11C175926B}"/>
              </a:ext>
            </a:extLst>
          </p:cNvPr>
          <p:cNvPicPr>
            <a:picLocks noChangeAspect="1"/>
          </p:cNvPicPr>
          <p:nvPr/>
        </p:nvPicPr>
        <p:blipFill>
          <a:blip r:embed="rId6"/>
          <a:stretch>
            <a:fillRect/>
          </a:stretch>
        </p:blipFill>
        <p:spPr>
          <a:xfrm>
            <a:off x="5826557" y="1014055"/>
            <a:ext cx="539842" cy="539842"/>
          </a:xfrm>
          <a:prstGeom prst="rect">
            <a:avLst/>
          </a:prstGeom>
        </p:spPr>
      </p:pic>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CAC75-E388-45EB-AB4E-08D9490A6524}">
  <ds:schemaRefs>
    <ds:schemaRef ds:uri="http://purl.org/dc/dcmitype/"/>
    <ds:schemaRef ds:uri="http://www.w3.org/XML/1998/namespace"/>
    <ds:schemaRef ds:uri="http://schemas.microsoft.com/office/2006/documentManagement/types"/>
    <ds:schemaRef ds:uri="5a0e99c9-1fce-4171-961b-a0d116a432d6"/>
    <ds:schemaRef ds:uri="e577983b-3559-4226-a562-3737c7d932ac"/>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C93B639-DD47-459C-B7EE-C13EBC6C92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2788</TotalTime>
  <Words>497</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Ｐ明朝</vt:lpstr>
      <vt:lpstr>ヒラギノ角ゴ Pro W6</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330</cp:revision>
  <cp:lastPrinted>2017-12-20T10:20:52Z</cp:lastPrinted>
  <dcterms:created xsi:type="dcterms:W3CDTF">2014-05-01T03:32:24Z</dcterms:created>
  <dcterms:modified xsi:type="dcterms:W3CDTF">2024-05-20T06:32:33Z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